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660"/>
  </p:normalViewPr>
  <p:slideViewPr>
    <p:cSldViewPr snapToGrid="0">
      <p:cViewPr>
        <p:scale>
          <a:sx n="76" d="100"/>
          <a:sy n="76" d="100"/>
        </p:scale>
        <p:origin x="264"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CFF8BD-6950-4D17-8F63-E71A53DEC911}"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4AB54-1646-4AB0-91F0-625F00BE5B84}" type="slidenum">
              <a:rPr lang="en-US" smtClean="0"/>
              <a:t>‹#›</a:t>
            </a:fld>
            <a:endParaRPr lang="en-US"/>
          </a:p>
        </p:txBody>
      </p:sp>
    </p:spTree>
    <p:extLst>
      <p:ext uri="{BB962C8B-B14F-4D97-AF65-F5344CB8AC3E}">
        <p14:creationId xmlns:p14="http://schemas.microsoft.com/office/powerpoint/2010/main" val="111829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Laptop computers provided to the in-country director and 4 program managers.  Each program manager is responsible for sending their monthly data to me by the 10</a:t>
            </a:r>
            <a:r>
              <a:rPr lang="en-US" baseline="30000" dirty="0"/>
              <a:t>th</a:t>
            </a:r>
            <a:r>
              <a:rPr lang="en-US" dirty="0"/>
              <a:t> of each month.  One key staff member who is computer and tech </a:t>
            </a:r>
            <a:r>
              <a:rPr lang="en-US" dirty="0" err="1"/>
              <a:t>savy</a:t>
            </a:r>
            <a:r>
              <a:rPr lang="en-US" dirty="0"/>
              <a:t> to help others in-country.</a:t>
            </a:r>
          </a:p>
        </p:txBody>
      </p:sp>
      <p:sp>
        <p:nvSpPr>
          <p:cNvPr id="4" name="Slide Number Placeholder 3"/>
          <p:cNvSpPr>
            <a:spLocks noGrp="1"/>
          </p:cNvSpPr>
          <p:nvPr>
            <p:ph type="sldNum" sz="quarter" idx="5"/>
          </p:nvPr>
        </p:nvSpPr>
        <p:spPr/>
        <p:txBody>
          <a:bodyPr/>
          <a:lstStyle/>
          <a:p>
            <a:fld id="{A294AB54-1646-4AB0-91F0-625F00BE5B84}" type="slidenum">
              <a:rPr lang="en-US" smtClean="0"/>
              <a:t>5</a:t>
            </a:fld>
            <a:endParaRPr lang="en-US"/>
          </a:p>
        </p:txBody>
      </p:sp>
    </p:spTree>
    <p:extLst>
      <p:ext uri="{BB962C8B-B14F-4D97-AF65-F5344CB8AC3E}">
        <p14:creationId xmlns:p14="http://schemas.microsoft.com/office/powerpoint/2010/main" val="5158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base is designed and managed here, phone app or iPad collects data in-country and then transmitted via internet to US.  No internet is needed when collecting data</a:t>
            </a:r>
          </a:p>
        </p:txBody>
      </p:sp>
      <p:sp>
        <p:nvSpPr>
          <p:cNvPr id="4" name="Slide Number Placeholder 3"/>
          <p:cNvSpPr>
            <a:spLocks noGrp="1"/>
          </p:cNvSpPr>
          <p:nvPr>
            <p:ph type="sldNum" sz="quarter" idx="5"/>
          </p:nvPr>
        </p:nvSpPr>
        <p:spPr/>
        <p:txBody>
          <a:bodyPr/>
          <a:lstStyle/>
          <a:p>
            <a:fld id="{A294AB54-1646-4AB0-91F0-625F00BE5B84}" type="slidenum">
              <a:rPr lang="en-US" smtClean="0"/>
              <a:t>6</a:t>
            </a:fld>
            <a:endParaRPr lang="en-US"/>
          </a:p>
        </p:txBody>
      </p:sp>
    </p:spTree>
    <p:extLst>
      <p:ext uri="{BB962C8B-B14F-4D97-AF65-F5344CB8AC3E}">
        <p14:creationId xmlns:p14="http://schemas.microsoft.com/office/powerpoint/2010/main" val="297577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94AB54-1646-4AB0-91F0-625F00BE5B84}" type="slidenum">
              <a:rPr lang="en-US" smtClean="0"/>
              <a:t>9</a:t>
            </a:fld>
            <a:endParaRPr lang="en-US"/>
          </a:p>
        </p:txBody>
      </p:sp>
    </p:spTree>
    <p:extLst>
      <p:ext uri="{BB962C8B-B14F-4D97-AF65-F5344CB8AC3E}">
        <p14:creationId xmlns:p14="http://schemas.microsoft.com/office/powerpoint/2010/main" val="312111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259690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E5BE5-33A1-4EC0-8977-644F39B48EB2}"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1804338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389781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76721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1552121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4224439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208588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126201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47264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279581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3824679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0E5BE5-33A1-4EC0-8977-644F39B48EB2}"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178961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0E5BE5-33A1-4EC0-8977-644F39B48EB2}" type="datetimeFigureOut">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30479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382956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160328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90E5BE5-33A1-4EC0-8977-644F39B48EB2}" type="datetimeFigureOut">
              <a:rPr lang="en-US" smtClean="0"/>
              <a:t>8/16/2021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425727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0E5BE5-33A1-4EC0-8977-644F39B48EB2}" type="datetimeFigureOut">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49870-8CA8-497C-B9C9-D92EDF0DCB20}" type="slidenum">
              <a:rPr lang="en-US" smtClean="0"/>
              <a:t>‹#›</a:t>
            </a:fld>
            <a:endParaRPr lang="en-US"/>
          </a:p>
        </p:txBody>
      </p:sp>
    </p:spTree>
    <p:extLst>
      <p:ext uri="{BB962C8B-B14F-4D97-AF65-F5344CB8AC3E}">
        <p14:creationId xmlns:p14="http://schemas.microsoft.com/office/powerpoint/2010/main" val="426715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0E5BE5-33A1-4EC0-8977-644F39B48EB2}" type="datetimeFigureOut">
              <a:rPr lang="en-US" smtClean="0"/>
              <a:t>8/16/2021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1049870-8CA8-497C-B9C9-D92EDF0DCB20}" type="slidenum">
              <a:rPr lang="en-US" smtClean="0"/>
              <a:t>‹#›</a:t>
            </a:fld>
            <a:endParaRPr lang="en-US"/>
          </a:p>
        </p:txBody>
      </p:sp>
    </p:spTree>
    <p:extLst>
      <p:ext uri="{BB962C8B-B14F-4D97-AF65-F5344CB8AC3E}">
        <p14:creationId xmlns:p14="http://schemas.microsoft.com/office/powerpoint/2010/main" val="21899022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ED1B-8442-4377-A2C6-3BF431440310}"/>
              </a:ext>
            </a:extLst>
          </p:cNvPr>
          <p:cNvSpPr>
            <a:spLocks noGrp="1"/>
          </p:cNvSpPr>
          <p:nvPr>
            <p:ph type="ctrTitle"/>
          </p:nvPr>
        </p:nvSpPr>
        <p:spPr/>
        <p:txBody>
          <a:bodyPr/>
          <a:lstStyle/>
          <a:p>
            <a:r>
              <a:rPr lang="en-US" dirty="0"/>
              <a:t>RHCI Data Systems</a:t>
            </a:r>
          </a:p>
        </p:txBody>
      </p:sp>
      <p:sp>
        <p:nvSpPr>
          <p:cNvPr id="3" name="Subtitle 2">
            <a:extLst>
              <a:ext uri="{FF2B5EF4-FFF2-40B4-BE49-F238E27FC236}">
                <a16:creationId xmlns:a16="http://schemas.microsoft.com/office/drawing/2014/main" id="{E925B2E4-AE7B-4E13-B58B-8AD8FC8A26F0}"/>
              </a:ext>
            </a:extLst>
          </p:cNvPr>
          <p:cNvSpPr>
            <a:spLocks noGrp="1"/>
          </p:cNvSpPr>
          <p:nvPr>
            <p:ph type="subTitle" idx="1"/>
          </p:nvPr>
        </p:nvSpPr>
        <p:spPr/>
        <p:txBody>
          <a:bodyPr/>
          <a:lstStyle/>
          <a:p>
            <a:r>
              <a:rPr lang="en-US" dirty="0"/>
              <a:t>Julie Hoffer, MPH</a:t>
            </a:r>
          </a:p>
          <a:p>
            <a:r>
              <a:rPr lang="en-US" dirty="0"/>
              <a:t>August 17, 2021</a:t>
            </a:r>
          </a:p>
        </p:txBody>
      </p:sp>
    </p:spTree>
    <p:extLst>
      <p:ext uri="{BB962C8B-B14F-4D97-AF65-F5344CB8AC3E}">
        <p14:creationId xmlns:p14="http://schemas.microsoft.com/office/powerpoint/2010/main" val="1040358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64CB6-3423-4152-9147-038E1E9D8055}"/>
              </a:ext>
            </a:extLst>
          </p:cNvPr>
          <p:cNvSpPr>
            <a:spLocks noGrp="1"/>
          </p:cNvSpPr>
          <p:nvPr>
            <p:ph type="title"/>
          </p:nvPr>
        </p:nvSpPr>
        <p:spPr/>
        <p:txBody>
          <a:bodyPr/>
          <a:lstStyle/>
          <a:p>
            <a:r>
              <a:rPr lang="en-US" sz="3600" dirty="0"/>
              <a:t>QI Example 1:  Malaria Medication and Test Kits</a:t>
            </a:r>
          </a:p>
        </p:txBody>
      </p:sp>
      <p:sp>
        <p:nvSpPr>
          <p:cNvPr id="3" name="Content Placeholder 2">
            <a:extLst>
              <a:ext uri="{FF2B5EF4-FFF2-40B4-BE49-F238E27FC236}">
                <a16:creationId xmlns:a16="http://schemas.microsoft.com/office/drawing/2014/main" id="{C61CD9BA-E187-4F31-9851-B3CB01FF3A21}"/>
              </a:ext>
            </a:extLst>
          </p:cNvPr>
          <p:cNvSpPr>
            <a:spLocks noGrp="1"/>
          </p:cNvSpPr>
          <p:nvPr>
            <p:ph idx="1"/>
          </p:nvPr>
        </p:nvSpPr>
        <p:spPr/>
        <p:txBody>
          <a:bodyPr>
            <a:normAutofit fontScale="85000" lnSpcReduction="20000"/>
          </a:bodyPr>
          <a:lstStyle/>
          <a:p>
            <a:r>
              <a:rPr lang="en-US" dirty="0"/>
              <a:t>Data showed repeated motorbike outreach clinics where no malaria tests were performed and no diagnoses of malaria occurred in children or pregnant woman.</a:t>
            </a:r>
          </a:p>
          <a:p>
            <a:endParaRPr lang="en-US" dirty="0"/>
          </a:p>
          <a:p>
            <a:r>
              <a:rPr lang="en-US" dirty="0"/>
              <a:t>In-country staff was consulted to get explanations for low or non-existent malaria diagnoses.  Reply:  No government supply of test kits or medications. </a:t>
            </a:r>
          </a:p>
          <a:p>
            <a:pPr lvl="1"/>
            <a:r>
              <a:rPr lang="en-US" dirty="0"/>
              <a:t>Supply locked in Bo and no one had a key, responsible person was unavailable</a:t>
            </a:r>
          </a:p>
          <a:p>
            <a:pPr lvl="1"/>
            <a:r>
              <a:rPr lang="en-US" dirty="0"/>
              <a:t>Bo district medical office did not have supplies to distribute</a:t>
            </a:r>
          </a:p>
          <a:p>
            <a:pPr lvl="1"/>
            <a:r>
              <a:rPr lang="en-US" dirty="0"/>
              <a:t>We always run out of medication and test kits.  Accepted practice!</a:t>
            </a:r>
          </a:p>
          <a:p>
            <a:r>
              <a:rPr lang="en-US" dirty="0"/>
              <a:t>Solution:  RHCI purchased a supply of test kits and medications.  Outreach staff coordinated with CHC one day prior to outreach.  RHCI supplies were used if CHC did not have adequate supplies.</a:t>
            </a:r>
          </a:p>
          <a:p>
            <a:r>
              <a:rPr lang="en-US" dirty="0"/>
              <a:t>THIS TOOK SEVERAL MONTHS TO FULLY IMPLEMENT:  In-country staff now responds “We don’t make mistakes regarding malaria treatment, we understand the importance”.</a:t>
            </a:r>
          </a:p>
          <a:p>
            <a:endParaRPr lang="en-US" dirty="0"/>
          </a:p>
          <a:p>
            <a:endParaRPr lang="en-US" dirty="0"/>
          </a:p>
        </p:txBody>
      </p:sp>
    </p:spTree>
    <p:extLst>
      <p:ext uri="{BB962C8B-B14F-4D97-AF65-F5344CB8AC3E}">
        <p14:creationId xmlns:p14="http://schemas.microsoft.com/office/powerpoint/2010/main" val="1572511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64271-DDC1-4A74-A387-C4DE91A28C08}"/>
              </a:ext>
            </a:extLst>
          </p:cNvPr>
          <p:cNvSpPr>
            <a:spLocks noGrp="1"/>
          </p:cNvSpPr>
          <p:nvPr>
            <p:ph type="title"/>
          </p:nvPr>
        </p:nvSpPr>
        <p:spPr/>
        <p:txBody>
          <a:bodyPr/>
          <a:lstStyle/>
          <a:p>
            <a:r>
              <a:rPr lang="en-US" sz="3600" dirty="0"/>
              <a:t>QI Example 2:  Referral from RHCI Under 5’s clinic to Nutrition Program</a:t>
            </a:r>
          </a:p>
        </p:txBody>
      </p:sp>
      <p:sp>
        <p:nvSpPr>
          <p:cNvPr id="3" name="Content Placeholder 2">
            <a:extLst>
              <a:ext uri="{FF2B5EF4-FFF2-40B4-BE49-F238E27FC236}">
                <a16:creationId xmlns:a16="http://schemas.microsoft.com/office/drawing/2014/main" id="{58A11AE1-3680-4035-953E-508EC4B00706}"/>
              </a:ext>
            </a:extLst>
          </p:cNvPr>
          <p:cNvSpPr>
            <a:spLocks noGrp="1"/>
          </p:cNvSpPr>
          <p:nvPr>
            <p:ph idx="1"/>
          </p:nvPr>
        </p:nvSpPr>
        <p:spPr/>
        <p:txBody>
          <a:bodyPr>
            <a:normAutofit lnSpcReduction="10000"/>
          </a:bodyPr>
          <a:lstStyle/>
          <a:p>
            <a:r>
              <a:rPr lang="en-US" dirty="0"/>
              <a:t>Data showed children treated at the RHCI motorbike outreach clinics that met criteria for evaluation by our nutritionist were not getting referred while they were at outreach.</a:t>
            </a:r>
          </a:p>
          <a:p>
            <a:endParaRPr lang="en-US" dirty="0"/>
          </a:p>
          <a:p>
            <a:r>
              <a:rPr lang="en-US" dirty="0"/>
              <a:t>Staff was consulted and responded that all children were assessed and referred as appropriate.</a:t>
            </a:r>
          </a:p>
          <a:p>
            <a:r>
              <a:rPr lang="en-US" dirty="0"/>
              <a:t>List of children that were missed referrals were provided monthly.</a:t>
            </a:r>
          </a:p>
          <a:p>
            <a:r>
              <a:rPr lang="en-US" dirty="0"/>
              <a:t>Solution:  CHC staff working outreach were trained in referring children.  Outreach coordinators took responsibility for improving referrals.  RHCI nutritionist visited missed children in their home village for an initial assessment and treatment.  </a:t>
            </a:r>
          </a:p>
          <a:p>
            <a:r>
              <a:rPr lang="en-US" dirty="0"/>
              <a:t>THIS IS STILL IN PROGRESS</a:t>
            </a:r>
          </a:p>
          <a:p>
            <a:endParaRPr lang="en-US" dirty="0"/>
          </a:p>
        </p:txBody>
      </p:sp>
    </p:spTree>
    <p:extLst>
      <p:ext uri="{BB962C8B-B14F-4D97-AF65-F5344CB8AC3E}">
        <p14:creationId xmlns:p14="http://schemas.microsoft.com/office/powerpoint/2010/main" val="1458113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CCD-C4ED-4048-97F5-AD76C4EDCD7B}"/>
              </a:ext>
            </a:extLst>
          </p:cNvPr>
          <p:cNvSpPr>
            <a:spLocks noGrp="1"/>
          </p:cNvSpPr>
          <p:nvPr>
            <p:ph type="title"/>
          </p:nvPr>
        </p:nvSpPr>
        <p:spPr/>
        <p:txBody>
          <a:bodyPr/>
          <a:lstStyle/>
          <a:p>
            <a:r>
              <a:rPr lang="en-US" sz="3600" dirty="0"/>
              <a:t>Example 3:  Review of Child Deaths in the Nutrition Program</a:t>
            </a:r>
          </a:p>
        </p:txBody>
      </p:sp>
      <p:sp>
        <p:nvSpPr>
          <p:cNvPr id="3" name="Content Placeholder 2">
            <a:extLst>
              <a:ext uri="{FF2B5EF4-FFF2-40B4-BE49-F238E27FC236}">
                <a16:creationId xmlns:a16="http://schemas.microsoft.com/office/drawing/2014/main" id="{6A4CBB74-C1ED-4D2B-AB25-1CE55B1DAD25}"/>
              </a:ext>
            </a:extLst>
          </p:cNvPr>
          <p:cNvSpPr>
            <a:spLocks noGrp="1"/>
          </p:cNvSpPr>
          <p:nvPr>
            <p:ph idx="1"/>
          </p:nvPr>
        </p:nvSpPr>
        <p:spPr/>
        <p:txBody>
          <a:bodyPr>
            <a:normAutofit lnSpcReduction="10000"/>
          </a:bodyPr>
          <a:lstStyle/>
          <a:p>
            <a:r>
              <a:rPr lang="en-US" dirty="0"/>
              <a:t>Data showed three children participating in the RHCI nutrition program died due to severe acute malnutrition.  This outcome was devastating to the RHCI in-country staff and program advisors in the U.S.</a:t>
            </a:r>
          </a:p>
          <a:p>
            <a:r>
              <a:rPr lang="en-US" dirty="0"/>
              <a:t>Barriers were found when hospital referral was recommended regardless of RHCI covering costs for hospitalization, transportation and a small stiped for the caregiver to purchase food while they cared for their hospitalized child.  </a:t>
            </a:r>
          </a:p>
          <a:p>
            <a:r>
              <a:rPr lang="en-US" dirty="0"/>
              <a:t>Solution:  Increased education to caregivers of children in the nutrition program.  Improved RHCI protocols to identify SAM children and refer them quickly for hospital care.  Empowered RHCI staff to be assertive in sending any child that met any of the protocol criteria for hospitalization to refer.</a:t>
            </a:r>
          </a:p>
        </p:txBody>
      </p:sp>
    </p:spTree>
    <p:extLst>
      <p:ext uri="{BB962C8B-B14F-4D97-AF65-F5344CB8AC3E}">
        <p14:creationId xmlns:p14="http://schemas.microsoft.com/office/powerpoint/2010/main" val="105913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5234-A5FA-4AE5-86D5-157175D9C362}"/>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7C402661-6B1E-4792-90C7-D5DC1AD75E61}"/>
              </a:ext>
            </a:extLst>
          </p:cNvPr>
          <p:cNvSpPr>
            <a:spLocks noGrp="1"/>
          </p:cNvSpPr>
          <p:nvPr>
            <p:ph idx="1"/>
          </p:nvPr>
        </p:nvSpPr>
        <p:spPr/>
        <p:txBody>
          <a:bodyPr/>
          <a:lstStyle/>
          <a:p>
            <a:r>
              <a:rPr lang="en-US" dirty="0"/>
              <a:t>Communication</a:t>
            </a:r>
          </a:p>
          <a:p>
            <a:r>
              <a:rPr lang="en-US" dirty="0"/>
              <a:t>Technology</a:t>
            </a:r>
          </a:p>
          <a:p>
            <a:r>
              <a:rPr lang="en-US" dirty="0"/>
              <a:t>Internet reliability</a:t>
            </a:r>
          </a:p>
          <a:p>
            <a:r>
              <a:rPr lang="en-US" dirty="0"/>
              <a:t>Education of in-country staff</a:t>
            </a:r>
          </a:p>
          <a:p>
            <a:endParaRPr lang="en-US" dirty="0"/>
          </a:p>
        </p:txBody>
      </p:sp>
    </p:spTree>
    <p:extLst>
      <p:ext uri="{BB962C8B-B14F-4D97-AF65-F5344CB8AC3E}">
        <p14:creationId xmlns:p14="http://schemas.microsoft.com/office/powerpoint/2010/main" val="163814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98324-3933-4A25-9565-D540BD06861D}"/>
              </a:ext>
            </a:extLst>
          </p:cNvPr>
          <p:cNvSpPr>
            <a:spLocks noGrp="1"/>
          </p:cNvSpPr>
          <p:nvPr>
            <p:ph type="title"/>
          </p:nvPr>
        </p:nvSpPr>
        <p:spPr>
          <a:xfrm>
            <a:off x="646111" y="398189"/>
            <a:ext cx="9404723" cy="1400530"/>
          </a:xfrm>
        </p:spPr>
        <p:txBody>
          <a:bodyPr/>
          <a:lstStyle/>
          <a:p>
            <a:r>
              <a:rPr lang="en-US" dirty="0"/>
              <a:t>Keys to Success</a:t>
            </a:r>
          </a:p>
        </p:txBody>
      </p:sp>
      <p:sp>
        <p:nvSpPr>
          <p:cNvPr id="3" name="Content Placeholder 2">
            <a:extLst>
              <a:ext uri="{FF2B5EF4-FFF2-40B4-BE49-F238E27FC236}">
                <a16:creationId xmlns:a16="http://schemas.microsoft.com/office/drawing/2014/main" id="{E5B9ED29-1F4A-42B3-B430-CE03034787B4}"/>
              </a:ext>
            </a:extLst>
          </p:cNvPr>
          <p:cNvSpPr>
            <a:spLocks noGrp="1"/>
          </p:cNvSpPr>
          <p:nvPr>
            <p:ph idx="1"/>
          </p:nvPr>
        </p:nvSpPr>
        <p:spPr/>
        <p:txBody>
          <a:bodyPr/>
          <a:lstStyle/>
          <a:p>
            <a:r>
              <a:rPr lang="en-US" dirty="0"/>
              <a:t>In-country data and technology champion, </a:t>
            </a:r>
            <a:r>
              <a:rPr lang="en-US" b="1" dirty="0"/>
              <a:t>Joseph </a:t>
            </a:r>
            <a:r>
              <a:rPr lang="en-US" b="1" dirty="0" err="1"/>
              <a:t>Sogbandi</a:t>
            </a:r>
            <a:endParaRPr lang="en-US" b="1" dirty="0"/>
          </a:p>
          <a:p>
            <a:r>
              <a:rPr lang="en-US" dirty="0"/>
              <a:t>Patience and dedication state-side</a:t>
            </a:r>
          </a:p>
          <a:p>
            <a:r>
              <a:rPr lang="en-US" dirty="0"/>
              <a:t>Cheerleading for our in-country team</a:t>
            </a:r>
          </a:p>
          <a:p>
            <a:r>
              <a:rPr lang="en-US" dirty="0"/>
              <a:t>TIME</a:t>
            </a:r>
          </a:p>
          <a:p>
            <a:r>
              <a:rPr lang="en-US" dirty="0"/>
              <a:t>State-side skills to design surveillance systems and tools</a:t>
            </a:r>
          </a:p>
          <a:p>
            <a:r>
              <a:rPr lang="en-US" dirty="0"/>
              <a:t>Organization support:  finances, technical skills</a:t>
            </a:r>
          </a:p>
          <a:p>
            <a:pPr marL="0" indent="0">
              <a:buNone/>
            </a:pPr>
            <a:endParaRPr lang="en-US" dirty="0"/>
          </a:p>
        </p:txBody>
      </p:sp>
    </p:spTree>
    <p:extLst>
      <p:ext uri="{BB962C8B-B14F-4D97-AF65-F5344CB8AC3E}">
        <p14:creationId xmlns:p14="http://schemas.microsoft.com/office/powerpoint/2010/main" val="266136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D74C-36EC-4740-B918-EBA5EAA4052E}"/>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F0D98728-A169-4E44-B33B-503E2921D152}"/>
              </a:ext>
            </a:extLst>
          </p:cNvPr>
          <p:cNvSpPr>
            <a:spLocks noGrp="1"/>
          </p:cNvSpPr>
          <p:nvPr>
            <p:ph idx="1"/>
          </p:nvPr>
        </p:nvSpPr>
        <p:spPr/>
        <p:txBody>
          <a:bodyPr/>
          <a:lstStyle/>
          <a:p>
            <a:r>
              <a:rPr lang="en-US" dirty="0"/>
              <a:t>Programs included in data collection </a:t>
            </a:r>
          </a:p>
          <a:p>
            <a:r>
              <a:rPr lang="en-US" dirty="0"/>
              <a:t>Evolution from early to current data collection</a:t>
            </a:r>
          </a:p>
          <a:p>
            <a:r>
              <a:rPr lang="en-US" dirty="0"/>
              <a:t>Reporting and quality improvement from program data</a:t>
            </a:r>
          </a:p>
          <a:p>
            <a:r>
              <a:rPr lang="en-US" dirty="0"/>
              <a:t>Challenges</a:t>
            </a:r>
          </a:p>
          <a:p>
            <a:r>
              <a:rPr lang="en-US" dirty="0"/>
              <a:t>RHCI keys to success</a:t>
            </a:r>
          </a:p>
          <a:p>
            <a:r>
              <a:rPr lang="en-US" dirty="0"/>
              <a:t>Q &amp; A</a:t>
            </a:r>
          </a:p>
          <a:p>
            <a:endParaRPr lang="en-US" dirty="0"/>
          </a:p>
          <a:p>
            <a:endParaRPr lang="en-US" dirty="0"/>
          </a:p>
        </p:txBody>
      </p:sp>
    </p:spTree>
    <p:extLst>
      <p:ext uri="{BB962C8B-B14F-4D97-AF65-F5344CB8AC3E}">
        <p14:creationId xmlns:p14="http://schemas.microsoft.com/office/powerpoint/2010/main" val="108654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8361-8948-41C4-A24D-BE3127A77A84}"/>
              </a:ext>
            </a:extLst>
          </p:cNvPr>
          <p:cNvSpPr>
            <a:spLocks noGrp="1"/>
          </p:cNvSpPr>
          <p:nvPr>
            <p:ph type="title"/>
          </p:nvPr>
        </p:nvSpPr>
        <p:spPr/>
        <p:txBody>
          <a:bodyPr/>
          <a:lstStyle/>
          <a:p>
            <a:r>
              <a:rPr lang="en-US" sz="3600" dirty="0"/>
              <a:t>Programs included in data collection</a:t>
            </a:r>
          </a:p>
        </p:txBody>
      </p:sp>
      <p:sp>
        <p:nvSpPr>
          <p:cNvPr id="3" name="Content Placeholder 2">
            <a:extLst>
              <a:ext uri="{FF2B5EF4-FFF2-40B4-BE49-F238E27FC236}">
                <a16:creationId xmlns:a16="http://schemas.microsoft.com/office/drawing/2014/main" id="{C74E5789-DFB7-4959-A53C-EEACCE2E1EFF}"/>
              </a:ext>
            </a:extLst>
          </p:cNvPr>
          <p:cNvSpPr>
            <a:spLocks noGrp="1"/>
          </p:cNvSpPr>
          <p:nvPr>
            <p:ph idx="1"/>
          </p:nvPr>
        </p:nvSpPr>
        <p:spPr/>
        <p:txBody>
          <a:bodyPr>
            <a:normAutofit fontScale="92500" lnSpcReduction="10000"/>
          </a:bodyPr>
          <a:lstStyle/>
          <a:p>
            <a:r>
              <a:rPr lang="en-US" dirty="0"/>
              <a:t>Birth Waiting Homes (2 locations)</a:t>
            </a:r>
          </a:p>
          <a:p>
            <a:pPr lvl="1"/>
            <a:r>
              <a:rPr lang="en-US" dirty="0"/>
              <a:t>Patient Records</a:t>
            </a:r>
          </a:p>
          <a:p>
            <a:pPr lvl="1"/>
            <a:r>
              <a:rPr lang="en-US" dirty="0"/>
              <a:t>Evaluation interviews at discharge</a:t>
            </a:r>
          </a:p>
          <a:p>
            <a:r>
              <a:rPr lang="en-US" dirty="0"/>
              <a:t>Motorbike Outreach clinics</a:t>
            </a:r>
          </a:p>
          <a:p>
            <a:pPr lvl="1"/>
            <a:r>
              <a:rPr lang="en-US" dirty="0"/>
              <a:t>Under 5’s (sick children and immunizations)</a:t>
            </a:r>
          </a:p>
          <a:p>
            <a:pPr lvl="1"/>
            <a:r>
              <a:rPr lang="en-US" dirty="0"/>
              <a:t>Antenatal care</a:t>
            </a:r>
          </a:p>
          <a:p>
            <a:pPr lvl="1"/>
            <a:r>
              <a:rPr lang="en-US" dirty="0"/>
              <a:t>Family planning</a:t>
            </a:r>
          </a:p>
          <a:p>
            <a:pPr lvl="1"/>
            <a:r>
              <a:rPr lang="en-US" dirty="0"/>
              <a:t>Nutrition</a:t>
            </a:r>
          </a:p>
          <a:p>
            <a:pPr lvl="1"/>
            <a:r>
              <a:rPr lang="en-US" dirty="0"/>
              <a:t>Evaluation interviews at outreach</a:t>
            </a:r>
          </a:p>
          <a:p>
            <a:r>
              <a:rPr lang="en-US" dirty="0"/>
              <a:t>Patient transports in RHCI vehicles</a:t>
            </a:r>
          </a:p>
          <a:p>
            <a:r>
              <a:rPr lang="en-US" dirty="0"/>
              <a:t>Patient hospitalizations</a:t>
            </a:r>
          </a:p>
        </p:txBody>
      </p:sp>
    </p:spTree>
    <p:extLst>
      <p:ext uri="{BB962C8B-B14F-4D97-AF65-F5344CB8AC3E}">
        <p14:creationId xmlns:p14="http://schemas.microsoft.com/office/powerpoint/2010/main" val="167426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6632-F4C2-44F3-AC84-1220CB34A8FC}"/>
              </a:ext>
            </a:extLst>
          </p:cNvPr>
          <p:cNvSpPr>
            <a:spLocks noGrp="1"/>
          </p:cNvSpPr>
          <p:nvPr>
            <p:ph type="title"/>
          </p:nvPr>
        </p:nvSpPr>
        <p:spPr/>
        <p:txBody>
          <a:bodyPr/>
          <a:lstStyle/>
          <a:p>
            <a:r>
              <a:rPr lang="en-US" dirty="0"/>
              <a:t>Early data reporting </a:t>
            </a:r>
          </a:p>
        </p:txBody>
      </p:sp>
      <p:pic>
        <p:nvPicPr>
          <p:cNvPr id="6" name="Content Placeholder 5">
            <a:extLst>
              <a:ext uri="{FF2B5EF4-FFF2-40B4-BE49-F238E27FC236}">
                <a16:creationId xmlns:a16="http://schemas.microsoft.com/office/drawing/2014/main" id="{5ADEA525-6E22-43E7-BCE4-5B2A58C5BF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22650" y="2325918"/>
            <a:ext cx="4527631" cy="3395724"/>
          </a:xfrm>
        </p:spPr>
      </p:pic>
      <p:pic>
        <p:nvPicPr>
          <p:cNvPr id="8" name="Picture 7">
            <a:extLst>
              <a:ext uri="{FF2B5EF4-FFF2-40B4-BE49-F238E27FC236}">
                <a16:creationId xmlns:a16="http://schemas.microsoft.com/office/drawing/2014/main" id="{1E9BE110-95CC-4373-9E43-82C01272D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59865" y="2320570"/>
            <a:ext cx="4484839" cy="3363629"/>
          </a:xfrm>
          <a:prstGeom prst="rect">
            <a:avLst/>
          </a:prstGeom>
        </p:spPr>
      </p:pic>
      <p:pic>
        <p:nvPicPr>
          <p:cNvPr id="10" name="Picture 9">
            <a:extLst>
              <a:ext uri="{FF2B5EF4-FFF2-40B4-BE49-F238E27FC236}">
                <a16:creationId xmlns:a16="http://schemas.microsoft.com/office/drawing/2014/main" id="{62252FE6-F9E6-4314-82F6-99FDB11D91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204" y="1759965"/>
            <a:ext cx="3483988" cy="4645318"/>
          </a:xfrm>
          <a:prstGeom prst="rect">
            <a:avLst/>
          </a:prstGeom>
        </p:spPr>
      </p:pic>
    </p:spTree>
    <p:extLst>
      <p:ext uri="{BB962C8B-B14F-4D97-AF65-F5344CB8AC3E}">
        <p14:creationId xmlns:p14="http://schemas.microsoft.com/office/powerpoint/2010/main" val="101976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771A-CC1F-4BB3-BBAC-A415426B1C38}"/>
              </a:ext>
            </a:extLst>
          </p:cNvPr>
          <p:cNvSpPr>
            <a:spLocks noGrp="1"/>
          </p:cNvSpPr>
          <p:nvPr>
            <p:ph type="title"/>
          </p:nvPr>
        </p:nvSpPr>
        <p:spPr/>
        <p:txBody>
          <a:bodyPr/>
          <a:lstStyle/>
          <a:p>
            <a:r>
              <a:rPr lang="en-US" sz="3600" dirty="0"/>
              <a:t>Data reporting using Excel and laptop computers in-country</a:t>
            </a:r>
          </a:p>
        </p:txBody>
      </p:sp>
      <p:graphicFrame>
        <p:nvGraphicFramePr>
          <p:cNvPr id="5" name="Content Placeholder 4">
            <a:extLst>
              <a:ext uri="{FF2B5EF4-FFF2-40B4-BE49-F238E27FC236}">
                <a16:creationId xmlns:a16="http://schemas.microsoft.com/office/drawing/2014/main" id="{2BB5B65E-62C1-4AB5-A07E-62186EA4B930}"/>
              </a:ext>
            </a:extLst>
          </p:cNvPr>
          <p:cNvGraphicFramePr>
            <a:graphicFrameLocks noGrp="1"/>
          </p:cNvGraphicFramePr>
          <p:nvPr>
            <p:ph idx="1"/>
            <p:extLst>
              <p:ext uri="{D42A27DB-BD31-4B8C-83A1-F6EECF244321}">
                <p14:modId xmlns:p14="http://schemas.microsoft.com/office/powerpoint/2010/main" val="1478169262"/>
              </p:ext>
            </p:extLst>
          </p:nvPr>
        </p:nvGraphicFramePr>
        <p:xfrm>
          <a:off x="1103312" y="2217323"/>
          <a:ext cx="9669337" cy="3826352"/>
        </p:xfrm>
        <a:graphic>
          <a:graphicData uri="http://schemas.openxmlformats.org/drawingml/2006/table">
            <a:tbl>
              <a:tblPr>
                <a:tableStyleId>{5C22544A-7EE6-4342-B048-85BDC9FD1C3A}</a:tableStyleId>
              </a:tblPr>
              <a:tblGrid>
                <a:gridCol w="241099">
                  <a:extLst>
                    <a:ext uri="{9D8B030D-6E8A-4147-A177-3AD203B41FA5}">
                      <a16:colId xmlns:a16="http://schemas.microsoft.com/office/drawing/2014/main" val="3047699124"/>
                    </a:ext>
                  </a:extLst>
                </a:gridCol>
                <a:gridCol w="609092">
                  <a:extLst>
                    <a:ext uri="{9D8B030D-6E8A-4147-A177-3AD203B41FA5}">
                      <a16:colId xmlns:a16="http://schemas.microsoft.com/office/drawing/2014/main" val="1440534071"/>
                    </a:ext>
                  </a:extLst>
                </a:gridCol>
                <a:gridCol w="1370457">
                  <a:extLst>
                    <a:ext uri="{9D8B030D-6E8A-4147-A177-3AD203B41FA5}">
                      <a16:colId xmlns:a16="http://schemas.microsoft.com/office/drawing/2014/main" val="1949325567"/>
                    </a:ext>
                  </a:extLst>
                </a:gridCol>
                <a:gridCol w="1116669">
                  <a:extLst>
                    <a:ext uri="{9D8B030D-6E8A-4147-A177-3AD203B41FA5}">
                      <a16:colId xmlns:a16="http://schemas.microsoft.com/office/drawing/2014/main" val="2181429204"/>
                    </a:ext>
                  </a:extLst>
                </a:gridCol>
                <a:gridCol w="609092">
                  <a:extLst>
                    <a:ext uri="{9D8B030D-6E8A-4147-A177-3AD203B41FA5}">
                      <a16:colId xmlns:a16="http://schemas.microsoft.com/office/drawing/2014/main" val="1392221924"/>
                    </a:ext>
                  </a:extLst>
                </a:gridCol>
                <a:gridCol w="609092">
                  <a:extLst>
                    <a:ext uri="{9D8B030D-6E8A-4147-A177-3AD203B41FA5}">
                      <a16:colId xmlns:a16="http://schemas.microsoft.com/office/drawing/2014/main" val="3165657682"/>
                    </a:ext>
                  </a:extLst>
                </a:gridCol>
                <a:gridCol w="609092">
                  <a:extLst>
                    <a:ext uri="{9D8B030D-6E8A-4147-A177-3AD203B41FA5}">
                      <a16:colId xmlns:a16="http://schemas.microsoft.com/office/drawing/2014/main" val="164764601"/>
                    </a:ext>
                  </a:extLst>
                </a:gridCol>
                <a:gridCol w="609092">
                  <a:extLst>
                    <a:ext uri="{9D8B030D-6E8A-4147-A177-3AD203B41FA5}">
                      <a16:colId xmlns:a16="http://schemas.microsoft.com/office/drawing/2014/main" val="3077364175"/>
                    </a:ext>
                  </a:extLst>
                </a:gridCol>
                <a:gridCol w="609092">
                  <a:extLst>
                    <a:ext uri="{9D8B030D-6E8A-4147-A177-3AD203B41FA5}">
                      <a16:colId xmlns:a16="http://schemas.microsoft.com/office/drawing/2014/main" val="4152668649"/>
                    </a:ext>
                  </a:extLst>
                </a:gridCol>
                <a:gridCol w="609092">
                  <a:extLst>
                    <a:ext uri="{9D8B030D-6E8A-4147-A177-3AD203B41FA5}">
                      <a16:colId xmlns:a16="http://schemas.microsoft.com/office/drawing/2014/main" val="2242644796"/>
                    </a:ext>
                  </a:extLst>
                </a:gridCol>
                <a:gridCol w="609092">
                  <a:extLst>
                    <a:ext uri="{9D8B030D-6E8A-4147-A177-3AD203B41FA5}">
                      <a16:colId xmlns:a16="http://schemas.microsoft.com/office/drawing/2014/main" val="727129734"/>
                    </a:ext>
                  </a:extLst>
                </a:gridCol>
                <a:gridCol w="609092">
                  <a:extLst>
                    <a:ext uri="{9D8B030D-6E8A-4147-A177-3AD203B41FA5}">
                      <a16:colId xmlns:a16="http://schemas.microsoft.com/office/drawing/2014/main" val="4189647091"/>
                    </a:ext>
                  </a:extLst>
                </a:gridCol>
                <a:gridCol w="609092">
                  <a:extLst>
                    <a:ext uri="{9D8B030D-6E8A-4147-A177-3AD203B41FA5}">
                      <a16:colId xmlns:a16="http://schemas.microsoft.com/office/drawing/2014/main" val="3001260217"/>
                    </a:ext>
                  </a:extLst>
                </a:gridCol>
                <a:gridCol w="850192">
                  <a:extLst>
                    <a:ext uri="{9D8B030D-6E8A-4147-A177-3AD203B41FA5}">
                      <a16:colId xmlns:a16="http://schemas.microsoft.com/office/drawing/2014/main" val="3948171091"/>
                    </a:ext>
                  </a:extLst>
                </a:gridCol>
              </a:tblGrid>
              <a:tr h="1350472">
                <a:tc>
                  <a:txBody>
                    <a:bodyPr/>
                    <a:lstStyle/>
                    <a:p>
                      <a:pPr algn="l" fontAlgn="b"/>
                      <a:r>
                        <a:rPr lang="en-US" sz="1000" u="none" strike="noStrike">
                          <a:effectLst/>
                        </a:rPr>
                        <a:t>NO</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Clinic Date</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Date of Birth</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Child's Name</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Location</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Weight</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Height</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MUAC</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Z-Score</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Oedema</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Breastfeeding</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New</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Follow-up</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Malaria Test</a:t>
                      </a:r>
                      <a:endParaRPr lang="en-US" sz="1000" b="1"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514016672"/>
                  </a:ext>
                </a:extLst>
              </a:tr>
              <a:tr h="225080">
                <a:tc>
                  <a:txBody>
                    <a:bodyPr/>
                    <a:lstStyle/>
                    <a:p>
                      <a:pPr algn="l"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r" fontAlgn="b"/>
                      <a:r>
                        <a:rPr lang="en-US" sz="1000" u="none" strike="noStrike">
                          <a:effectLst/>
                        </a:rPr>
                        <a:t>1/7/2021</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2yrs 7month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M Kamara</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1"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55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892740935"/>
                  </a:ext>
                </a:extLst>
              </a:tr>
              <a:tr h="225080">
                <a:tc>
                  <a:txBody>
                    <a:bodyPr/>
                    <a:lstStyle/>
                    <a:p>
                      <a:pPr algn="l"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3month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A Kamara</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3310933860"/>
                  </a:ext>
                </a:extLst>
              </a:tr>
              <a:tr h="225080">
                <a:tc>
                  <a:txBody>
                    <a:bodyPr/>
                    <a:lstStyle/>
                    <a:p>
                      <a:pPr algn="l"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2yrs 7month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K Muybeh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15.5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91</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2715238669"/>
                  </a:ext>
                </a:extLst>
              </a:tr>
              <a:tr h="225080">
                <a:tc>
                  <a:txBody>
                    <a:bodyPr/>
                    <a:lstStyle/>
                    <a:p>
                      <a:pPr algn="l"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M Kabba</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59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45473755"/>
                  </a:ext>
                </a:extLst>
              </a:tr>
              <a:tr h="225080">
                <a:tc>
                  <a:txBody>
                    <a:bodyPr/>
                    <a:lstStyle/>
                    <a:p>
                      <a:pPr algn="l" fontAlgn="b"/>
                      <a:r>
                        <a:rPr lang="en-US" sz="1000" u="none" strike="noStrike">
                          <a:effectLst/>
                        </a:rPr>
                        <a:t>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2yrs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S Mugbeh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20</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100</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15.2</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1794588903"/>
                  </a:ext>
                </a:extLst>
              </a:tr>
              <a:tr h="225080">
                <a:tc>
                  <a:txBody>
                    <a:bodyPr/>
                    <a:lstStyle/>
                    <a:p>
                      <a:pPr algn="l" fontAlgn="b"/>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11month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M Konneh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7.5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67</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116538095"/>
                  </a:ext>
                </a:extLst>
              </a:tr>
              <a:tr h="225080">
                <a:tc>
                  <a:txBody>
                    <a:bodyPr/>
                    <a:lstStyle/>
                    <a:p>
                      <a:pPr algn="l" fontAlgn="b"/>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7month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B Williams</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7.7</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69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2532944840"/>
                  </a:ext>
                </a:extLst>
              </a:tr>
              <a:tr h="225080">
                <a:tc>
                  <a:txBody>
                    <a:bodyPr/>
                    <a:lstStyle/>
                    <a:p>
                      <a:pPr algn="l"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2yrs 10 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J Massaquoi</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92</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1397541016"/>
                  </a:ext>
                </a:extLst>
              </a:tr>
              <a:tr h="225080">
                <a:tc>
                  <a:txBody>
                    <a:bodyPr/>
                    <a:lstStyle/>
                    <a:p>
                      <a:pPr algn="l"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1yr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S Katta</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69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3005209812"/>
                  </a:ext>
                </a:extLst>
              </a:tr>
              <a:tr h="225080">
                <a:tc>
                  <a:txBody>
                    <a:bodyPr/>
                    <a:lstStyle/>
                    <a:p>
                      <a:pPr algn="l" fontAlgn="b"/>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3yrs 7month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M Sesay</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99</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3369599727"/>
                  </a:ext>
                </a:extLst>
              </a:tr>
              <a:tr h="225080">
                <a:tc>
                  <a:txBody>
                    <a:bodyPr/>
                    <a:lstStyle/>
                    <a:p>
                      <a:pPr algn="l" fontAlgn="b"/>
                      <a:r>
                        <a:rPr lang="en-US" sz="1000" u="none" strike="noStrike">
                          <a:effectLst/>
                        </a:rPr>
                        <a:t>11</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3month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F Conteh</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Gelehun</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5.7</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55</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2935" marR="2935" marT="2935" marB="0" anchor="b"/>
                </a:tc>
                <a:tc>
                  <a:txBody>
                    <a:bodyPr/>
                    <a:lstStyle/>
                    <a:p>
                      <a:pPr algn="ctr"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2935" marR="2935" marT="2935" marB="0" anchor="b"/>
                </a:tc>
                <a:extLst>
                  <a:ext uri="{0D108BD9-81ED-4DB2-BD59-A6C34878D82A}">
                    <a16:rowId xmlns:a16="http://schemas.microsoft.com/office/drawing/2014/main" val="123172186"/>
                  </a:ext>
                </a:extLst>
              </a:tr>
            </a:tbl>
          </a:graphicData>
        </a:graphic>
      </p:graphicFrame>
    </p:spTree>
    <p:extLst>
      <p:ext uri="{BB962C8B-B14F-4D97-AF65-F5344CB8AC3E}">
        <p14:creationId xmlns:p14="http://schemas.microsoft.com/office/powerpoint/2010/main" val="414768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C4DE-60DE-442F-B152-FEA2DB4B972A}"/>
              </a:ext>
            </a:extLst>
          </p:cNvPr>
          <p:cNvSpPr>
            <a:spLocks noGrp="1"/>
          </p:cNvSpPr>
          <p:nvPr>
            <p:ph type="title"/>
          </p:nvPr>
        </p:nvSpPr>
        <p:spPr/>
        <p:txBody>
          <a:bodyPr/>
          <a:lstStyle/>
          <a:p>
            <a:r>
              <a:rPr lang="en-US" dirty="0"/>
              <a:t>Data using Epi Info</a:t>
            </a:r>
            <a:br>
              <a:rPr lang="en-US" dirty="0"/>
            </a:br>
            <a:r>
              <a:rPr lang="en-US" dirty="0"/>
              <a:t>  </a:t>
            </a:r>
          </a:p>
        </p:txBody>
      </p:sp>
      <p:pic>
        <p:nvPicPr>
          <p:cNvPr id="5" name="Content Placeholder 4">
            <a:extLst>
              <a:ext uri="{FF2B5EF4-FFF2-40B4-BE49-F238E27FC236}">
                <a16:creationId xmlns:a16="http://schemas.microsoft.com/office/drawing/2014/main" id="{420AAA2B-AC76-453A-982F-BE7F356BAEB8}"/>
              </a:ext>
            </a:extLst>
          </p:cNvPr>
          <p:cNvPicPr>
            <a:picLocks noGrp="1" noChangeAspect="1"/>
          </p:cNvPicPr>
          <p:nvPr>
            <p:ph idx="1"/>
          </p:nvPr>
        </p:nvPicPr>
        <p:blipFill>
          <a:blip r:embed="rId3"/>
          <a:stretch>
            <a:fillRect/>
          </a:stretch>
        </p:blipFill>
        <p:spPr>
          <a:xfrm>
            <a:off x="1452246" y="2284939"/>
            <a:ext cx="4929186" cy="4195762"/>
          </a:xfrm>
        </p:spPr>
      </p:pic>
      <p:pic>
        <p:nvPicPr>
          <p:cNvPr id="7" name="Picture 6">
            <a:extLst>
              <a:ext uri="{FF2B5EF4-FFF2-40B4-BE49-F238E27FC236}">
                <a16:creationId xmlns:a16="http://schemas.microsoft.com/office/drawing/2014/main" id="{A91CB394-8286-47C6-9C98-AE00150E0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653" y="1480424"/>
            <a:ext cx="2352993" cy="5095014"/>
          </a:xfrm>
          <a:prstGeom prst="rect">
            <a:avLst/>
          </a:prstGeom>
        </p:spPr>
      </p:pic>
    </p:spTree>
    <p:extLst>
      <p:ext uri="{BB962C8B-B14F-4D97-AF65-F5344CB8AC3E}">
        <p14:creationId xmlns:p14="http://schemas.microsoft.com/office/powerpoint/2010/main" val="440273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A282-A34C-4626-B754-4F1C4B91873F}"/>
              </a:ext>
            </a:extLst>
          </p:cNvPr>
          <p:cNvSpPr>
            <a:spLocks noGrp="1"/>
          </p:cNvSpPr>
          <p:nvPr>
            <p:ph type="title"/>
          </p:nvPr>
        </p:nvSpPr>
        <p:spPr/>
        <p:txBody>
          <a:bodyPr/>
          <a:lstStyle/>
          <a:p>
            <a:r>
              <a:rPr lang="en-US" sz="3600" dirty="0"/>
              <a:t>Patient data collection tool in Epi Info</a:t>
            </a:r>
          </a:p>
        </p:txBody>
      </p:sp>
      <p:pic>
        <p:nvPicPr>
          <p:cNvPr id="5" name="Content Placeholder 4">
            <a:extLst>
              <a:ext uri="{FF2B5EF4-FFF2-40B4-BE49-F238E27FC236}">
                <a16:creationId xmlns:a16="http://schemas.microsoft.com/office/drawing/2014/main" id="{F2F5554D-7FB0-4FD5-A384-62E72DFE8F5E}"/>
              </a:ext>
            </a:extLst>
          </p:cNvPr>
          <p:cNvPicPr>
            <a:picLocks noGrp="1" noChangeAspect="1"/>
          </p:cNvPicPr>
          <p:nvPr>
            <p:ph idx="1"/>
          </p:nvPr>
        </p:nvPicPr>
        <p:blipFill>
          <a:blip r:embed="rId2"/>
          <a:stretch>
            <a:fillRect/>
          </a:stretch>
        </p:blipFill>
        <p:spPr>
          <a:xfrm>
            <a:off x="646111" y="1645772"/>
            <a:ext cx="5919540" cy="4195762"/>
          </a:xfrm>
        </p:spPr>
      </p:pic>
      <p:sp>
        <p:nvSpPr>
          <p:cNvPr id="6" name="Rectangle 5">
            <a:extLst>
              <a:ext uri="{FF2B5EF4-FFF2-40B4-BE49-F238E27FC236}">
                <a16:creationId xmlns:a16="http://schemas.microsoft.com/office/drawing/2014/main" id="{BA4EEF0F-1736-4014-AAE2-7A339A23209C}"/>
              </a:ext>
            </a:extLst>
          </p:cNvPr>
          <p:cNvSpPr/>
          <p:nvPr/>
        </p:nvSpPr>
        <p:spPr>
          <a:xfrm>
            <a:off x="851483" y="3338818"/>
            <a:ext cx="1606491" cy="155197"/>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00FF748-38F9-4F58-B65B-B65911257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514" y="1351825"/>
            <a:ext cx="2302778" cy="4986281"/>
          </a:xfrm>
          <a:prstGeom prst="rect">
            <a:avLst/>
          </a:prstGeom>
        </p:spPr>
      </p:pic>
    </p:spTree>
    <p:extLst>
      <p:ext uri="{BB962C8B-B14F-4D97-AF65-F5344CB8AC3E}">
        <p14:creationId xmlns:p14="http://schemas.microsoft.com/office/powerpoint/2010/main" val="184848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18AD-E9D6-422C-ABD6-6DCF57FFB47F}"/>
              </a:ext>
            </a:extLst>
          </p:cNvPr>
          <p:cNvSpPr>
            <a:spLocks noGrp="1"/>
          </p:cNvSpPr>
          <p:nvPr>
            <p:ph type="title"/>
          </p:nvPr>
        </p:nvSpPr>
        <p:spPr/>
        <p:txBody>
          <a:bodyPr/>
          <a:lstStyle/>
          <a:p>
            <a:r>
              <a:rPr lang="en-US" dirty="0"/>
              <a:t>Reporting from program data</a:t>
            </a:r>
          </a:p>
        </p:txBody>
      </p:sp>
      <p:sp>
        <p:nvSpPr>
          <p:cNvPr id="3" name="Content Placeholder 2">
            <a:extLst>
              <a:ext uri="{FF2B5EF4-FFF2-40B4-BE49-F238E27FC236}">
                <a16:creationId xmlns:a16="http://schemas.microsoft.com/office/drawing/2014/main" id="{E9B1F9D6-7982-4A90-B060-FFF9C9A769B1}"/>
              </a:ext>
            </a:extLst>
          </p:cNvPr>
          <p:cNvSpPr>
            <a:spLocks noGrp="1"/>
          </p:cNvSpPr>
          <p:nvPr>
            <p:ph idx="1"/>
          </p:nvPr>
        </p:nvSpPr>
        <p:spPr/>
        <p:txBody>
          <a:bodyPr/>
          <a:lstStyle/>
          <a:p>
            <a:r>
              <a:rPr lang="en-US" dirty="0"/>
              <a:t>U.S. Based Reports</a:t>
            </a:r>
          </a:p>
          <a:p>
            <a:pPr lvl="1"/>
            <a:r>
              <a:rPr lang="en-US" dirty="0"/>
              <a:t>Communications</a:t>
            </a:r>
          </a:p>
          <a:p>
            <a:pPr lvl="1"/>
            <a:r>
              <a:rPr lang="en-US" dirty="0"/>
              <a:t>Fundraising</a:t>
            </a:r>
          </a:p>
          <a:p>
            <a:pPr lvl="1"/>
            <a:r>
              <a:rPr lang="en-US" dirty="0"/>
              <a:t>Annual report</a:t>
            </a:r>
          </a:p>
          <a:p>
            <a:pPr lvl="1"/>
            <a:r>
              <a:rPr lang="en-US" dirty="0"/>
              <a:t>Quarterly Board reports</a:t>
            </a:r>
          </a:p>
          <a:p>
            <a:pPr lvl="1"/>
            <a:r>
              <a:rPr lang="en-US" dirty="0"/>
              <a:t>Annual review of programs (BWH’s)</a:t>
            </a:r>
          </a:p>
          <a:p>
            <a:pPr lvl="1"/>
            <a:r>
              <a:rPr lang="en-US" dirty="0"/>
              <a:t>Some graduate student projects</a:t>
            </a:r>
          </a:p>
          <a:p>
            <a:r>
              <a:rPr lang="en-US" dirty="0"/>
              <a:t>In-country</a:t>
            </a:r>
          </a:p>
          <a:p>
            <a:pPr lvl="1"/>
            <a:r>
              <a:rPr lang="en-US" dirty="0"/>
              <a:t>Monthly activity report for the DMO</a:t>
            </a:r>
          </a:p>
          <a:p>
            <a:endParaRPr lang="en-US" dirty="0"/>
          </a:p>
          <a:p>
            <a:endParaRPr lang="en-US" dirty="0"/>
          </a:p>
        </p:txBody>
      </p:sp>
    </p:spTree>
    <p:extLst>
      <p:ext uri="{BB962C8B-B14F-4D97-AF65-F5344CB8AC3E}">
        <p14:creationId xmlns:p14="http://schemas.microsoft.com/office/powerpoint/2010/main" val="425702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F3F4-33DE-4F0F-8074-42B21EE3A4AA}"/>
              </a:ext>
            </a:extLst>
          </p:cNvPr>
          <p:cNvSpPr>
            <a:spLocks noGrp="1"/>
          </p:cNvSpPr>
          <p:nvPr>
            <p:ph type="title"/>
          </p:nvPr>
        </p:nvSpPr>
        <p:spPr/>
        <p:txBody>
          <a:bodyPr/>
          <a:lstStyle/>
          <a:p>
            <a:r>
              <a:rPr lang="en-US" sz="3600" dirty="0"/>
              <a:t>Quality Improvement from Program Data</a:t>
            </a:r>
          </a:p>
        </p:txBody>
      </p:sp>
      <p:sp>
        <p:nvSpPr>
          <p:cNvPr id="3" name="Content Placeholder 2">
            <a:extLst>
              <a:ext uri="{FF2B5EF4-FFF2-40B4-BE49-F238E27FC236}">
                <a16:creationId xmlns:a16="http://schemas.microsoft.com/office/drawing/2014/main" id="{A5A85ED5-7E11-467E-B084-4880201384E3}"/>
              </a:ext>
            </a:extLst>
          </p:cNvPr>
          <p:cNvSpPr>
            <a:spLocks noGrp="1"/>
          </p:cNvSpPr>
          <p:nvPr>
            <p:ph idx="1"/>
          </p:nvPr>
        </p:nvSpPr>
        <p:spPr/>
        <p:txBody>
          <a:bodyPr/>
          <a:lstStyle/>
          <a:p>
            <a:r>
              <a:rPr lang="en-US" dirty="0"/>
              <a:t>Background:  Catchment area is under-resourced, systems of care and supply chains are broken, access to care is difficult geographically and cultural barriers exist for accessing care.  Staff training opportunities are abundant with timely data.  This can result in significant improvements to the health of the people we serve.</a:t>
            </a:r>
          </a:p>
          <a:p>
            <a:endParaRPr lang="en-US" dirty="0"/>
          </a:p>
          <a:p>
            <a:endParaRPr lang="en-US" dirty="0"/>
          </a:p>
        </p:txBody>
      </p:sp>
    </p:spTree>
    <p:extLst>
      <p:ext uri="{BB962C8B-B14F-4D97-AF65-F5344CB8AC3E}">
        <p14:creationId xmlns:p14="http://schemas.microsoft.com/office/powerpoint/2010/main" val="1777551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300</TotalTime>
  <Words>912</Words>
  <Application>Microsoft Office PowerPoint</Application>
  <PresentationFormat>Widescreen</PresentationFormat>
  <Paragraphs>243</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RHCI Data Systems</vt:lpstr>
      <vt:lpstr>Presentation Overview</vt:lpstr>
      <vt:lpstr>Programs included in data collection</vt:lpstr>
      <vt:lpstr>Early data reporting </vt:lpstr>
      <vt:lpstr>Data reporting using Excel and laptop computers in-country</vt:lpstr>
      <vt:lpstr>Data using Epi Info   </vt:lpstr>
      <vt:lpstr>Patient data collection tool in Epi Info</vt:lpstr>
      <vt:lpstr>Reporting from program data</vt:lpstr>
      <vt:lpstr>Quality Improvement from Program Data</vt:lpstr>
      <vt:lpstr>QI Example 1:  Malaria Medication and Test Kits</vt:lpstr>
      <vt:lpstr>QI Example 2:  Referral from RHCI Under 5’s clinic to Nutrition Program</vt:lpstr>
      <vt:lpstr>Example 3:  Review of Child Deaths in the Nutrition Program</vt:lpstr>
      <vt:lpstr>Challenges</vt:lpstr>
      <vt:lpstr>Keys to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RHCI Data Systems</dc:title>
  <dc:creator>Julie Hoffer</dc:creator>
  <cp:lastModifiedBy>Julie Hoffer</cp:lastModifiedBy>
  <cp:revision>2</cp:revision>
  <dcterms:created xsi:type="dcterms:W3CDTF">2021-08-16T20:57:37Z</dcterms:created>
  <dcterms:modified xsi:type="dcterms:W3CDTF">2021-08-17T01:57:48Z</dcterms:modified>
</cp:coreProperties>
</file>